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Quintessential"/>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4" roundtripDataSignature="AMtx7mgSn+fu6VHEC63AW+B3Iwf1q0M6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Quintessentia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11111"/>
                </a:solidFill>
                <a:latin typeface="Arial"/>
                <a:ea typeface="Arial"/>
                <a:cs typeface="Arial"/>
                <a:sym typeface="Arial"/>
              </a:rPr>
              <a:t>In the bustling cosmos of contraptions, we're surrounded by machines of all shapes and sizes. From the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to the </a:t>
            </a:r>
            <a:r>
              <a:rPr b="1" lang="en-US">
                <a:solidFill>
                  <a:srgbClr val="111111"/>
                </a:solidFill>
                <a:latin typeface="Arial"/>
                <a:ea typeface="Arial"/>
                <a:cs typeface="Arial"/>
                <a:sym typeface="Arial"/>
              </a:rPr>
              <a:t>**sophisticated**</a:t>
            </a:r>
            <a:r>
              <a:rPr lang="en-US">
                <a:solidFill>
                  <a:srgbClr val="111111"/>
                </a:solidFill>
                <a:latin typeface="Arial"/>
                <a:ea typeface="Arial"/>
                <a:cs typeface="Arial"/>
                <a:sym typeface="Arial"/>
              </a:rPr>
              <a:t>, they're the unsung heroes of our daily lives. You'll find them in classrooms, cooking up a storm in kitchens, serving up convenience in restaurants, and even cheering on teams at sporting events – they're virtually everywhere you look!</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The Super-Lift Challenge? It's a spectacular showcase of these mechanical marvels teaming up. Their mission: to elevate a weight to soaring heights, far above the launchpad. It's a testament to the power of unity and engineering ingenuity!</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omic Sans MS"/>
                <a:ea typeface="Comic Sans MS"/>
                <a:cs typeface="Comic Sans MS"/>
                <a:sym typeface="Comic Sans MS"/>
              </a:rPr>
              <a:t>Can you spot the simple machines used to do work in these </a:t>
            </a:r>
            <a:r>
              <a:rPr lang="en-US">
                <a:latin typeface="Comic Sans MS"/>
                <a:ea typeface="Comic Sans MS"/>
                <a:cs typeface="Comic Sans MS"/>
                <a:sym typeface="Comic Sans MS"/>
              </a:rPr>
              <a:t>Super-Lift</a:t>
            </a:r>
            <a:r>
              <a:rPr lang="en-US" sz="1200">
                <a:solidFill>
                  <a:schemeClr val="dk1"/>
                </a:solidFill>
                <a:latin typeface="Comic Sans MS"/>
                <a:ea typeface="Comic Sans MS"/>
                <a:cs typeface="Comic Sans MS"/>
                <a:sym typeface="Comic Sans MS"/>
              </a:rPr>
              <a:t> entries?</a:t>
            </a:r>
            <a:endParaRPr/>
          </a:p>
          <a:p>
            <a:pPr indent="0" lvl="0" marL="0" rtl="0" algn="l">
              <a:spcBef>
                <a:spcPts val="0"/>
              </a:spcBef>
              <a:spcAft>
                <a:spcPts val="0"/>
              </a:spcAft>
              <a:buNone/>
            </a:pPr>
            <a:r>
              <a:t/>
            </a:r>
            <a:endParaRPr/>
          </a:p>
        </p:txBody>
      </p:sp>
      <p:sp>
        <p:nvSpPr>
          <p:cNvPr id="260" name="Google Shape;26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rPr lang="en-US">
                <a:latin typeface="Comic Sans MS"/>
                <a:ea typeface="Comic Sans MS"/>
                <a:cs typeface="Comic Sans MS"/>
                <a:sym typeface="Comic Sans MS"/>
              </a:rPr>
              <a:t>Remember . . . </a:t>
            </a:r>
            <a:r>
              <a:rPr lang="en-US" sz="1200">
                <a:solidFill>
                  <a:schemeClr val="dk1"/>
                </a:solidFill>
                <a:latin typeface="Comic Sans MS"/>
                <a:ea typeface="Comic Sans MS"/>
                <a:cs typeface="Comic Sans MS"/>
                <a:sym typeface="Comic Sans MS"/>
              </a:rPr>
              <a:t>Winning teams always use components from all of the six simple machines.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200"/>
              <a:buFont typeface="Comic Sans MS"/>
              <a:buNone/>
            </a:pPr>
            <a:r>
              <a:t/>
            </a:r>
            <a:endParaRPr>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200"/>
              <a:buFont typeface="Comic Sans MS"/>
              <a:buNone/>
            </a:pPr>
            <a:r>
              <a:rPr lang="en-US">
                <a:latin typeface="Comic Sans MS"/>
                <a:ea typeface="Comic Sans MS"/>
                <a:cs typeface="Comic Sans MS"/>
                <a:sym typeface="Comic Sans MS"/>
              </a:rPr>
              <a:t>Bye for now.</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304" name="Google Shape;30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11111"/>
                </a:solidFill>
                <a:latin typeface="Arial"/>
                <a:ea typeface="Arial"/>
                <a:cs typeface="Arial"/>
                <a:sym typeface="Arial"/>
              </a:rPr>
              <a:t>Alright, let's demystify the concept of </a:t>
            </a:r>
            <a:r>
              <a:rPr b="1" lang="en-US">
                <a:solidFill>
                  <a:srgbClr val="111111"/>
                </a:solidFill>
                <a:latin typeface="Arial"/>
                <a:ea typeface="Arial"/>
                <a:cs typeface="Arial"/>
                <a:sym typeface="Arial"/>
              </a:rPr>
              <a:t>**work**</a:t>
            </a:r>
            <a:r>
              <a:rPr lang="en-US">
                <a:solidFill>
                  <a:srgbClr val="111111"/>
                </a:solidFill>
                <a:latin typeface="Arial"/>
                <a:ea typeface="Arial"/>
                <a:cs typeface="Arial"/>
                <a:sym typeface="Arial"/>
              </a:rPr>
              <a:t>. Now, when you hear 'work', you might think of your job that earns you money or the diligent effort you put into your studies to ace that space exam.</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But in the realm of physics, work has a very specific meaning. It's all about applying a </a:t>
            </a:r>
            <a:r>
              <a:rPr b="1" lang="en-US">
                <a:solidFill>
                  <a:srgbClr val="111111"/>
                </a:solidFill>
                <a:latin typeface="Arial"/>
                <a:ea typeface="Arial"/>
                <a:cs typeface="Arial"/>
                <a:sym typeface="Arial"/>
              </a:rPr>
              <a:t>**force**</a:t>
            </a:r>
            <a:r>
              <a:rPr lang="en-US">
                <a:solidFill>
                  <a:srgbClr val="111111"/>
                </a:solidFill>
                <a:latin typeface="Arial"/>
                <a:ea typeface="Arial"/>
                <a:cs typeface="Arial"/>
                <a:sym typeface="Arial"/>
              </a:rPr>
              <a:t> to an object and that object moving in the </a:t>
            </a:r>
            <a:r>
              <a:rPr b="1" lang="en-US">
                <a:solidFill>
                  <a:srgbClr val="111111"/>
                </a:solidFill>
                <a:latin typeface="Arial"/>
                <a:ea typeface="Arial"/>
                <a:cs typeface="Arial"/>
                <a:sym typeface="Arial"/>
              </a:rPr>
              <a:t>**exact direction**</a:t>
            </a:r>
            <a:r>
              <a:rPr lang="en-US">
                <a:solidFill>
                  <a:srgbClr val="111111"/>
                </a:solidFill>
                <a:latin typeface="Arial"/>
                <a:ea typeface="Arial"/>
                <a:cs typeface="Arial"/>
                <a:sym typeface="Arial"/>
              </a:rPr>
              <a:t> of the force. Imagine propelling a shopping module through the aisles of a cosmic mart.</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Here's a brain-bender: if you spot a fellow student navigating the space station's corridor with an armful of data pads, are they doing work? In the scientific sense, nope! The force they're using to keep the data pads aloft is vertical, while they're moving horizontally.</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remember, for scientific work to occur, the force applied must make the object move along with it. That's the power of physics in motion!</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Work can be calculated by multiplying the force applied to the object which is measured in newtons and the distance measured in meters through which the force is applied. Work is measured in newton meters or more simply, joules.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Remember, the amount of work done depends on the amount of force applied and the distance over which the force is applied. So if you're at the gym and you're watching two weightlifters lifting weights, how can you figure out which one is doing more work? Is it the one who's lifting 160 newton bar, 1 meter over their head or the weightlifter lifting 80 newton bar two meters over their head? Well, actually they're both doing the same amount of work, 160 joules.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10" name="Google Shape;11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111111"/>
                </a:solidFill>
                <a:latin typeface="Arial"/>
                <a:ea typeface="Arial"/>
                <a:cs typeface="Arial"/>
                <a:sym typeface="Arial"/>
              </a:rPr>
              <a:t>When the term </a:t>
            </a:r>
            <a:r>
              <a:rPr b="1" lang="en-US">
                <a:solidFill>
                  <a:srgbClr val="111111"/>
                </a:solidFill>
                <a:latin typeface="Arial"/>
                <a:ea typeface="Arial"/>
                <a:cs typeface="Arial"/>
                <a:sym typeface="Arial"/>
              </a:rPr>
              <a:t>**"power"**</a:t>
            </a:r>
            <a:r>
              <a:rPr lang="en-US">
                <a:solidFill>
                  <a:srgbClr val="111111"/>
                </a:solidFill>
                <a:latin typeface="Arial"/>
                <a:ea typeface="Arial"/>
                <a:cs typeface="Arial"/>
                <a:sym typeface="Arial"/>
              </a:rPr>
              <a:t> zips through your mind, does it conjure up images of a caped hero leaping skyscrapers at a single bound? Or perhaps a mighty boxer delivering a knockout punch with sheer force? Fascinating as they are, in the scientific cosmos, power is defined a bit differently. It's the measure of </a:t>
            </a:r>
            <a:r>
              <a:rPr b="1" lang="en-US">
                <a:solidFill>
                  <a:srgbClr val="111111"/>
                </a:solidFill>
                <a:latin typeface="Arial"/>
                <a:ea typeface="Arial"/>
                <a:cs typeface="Arial"/>
                <a:sym typeface="Arial"/>
              </a:rPr>
              <a:t>**work performed**</a:t>
            </a:r>
            <a:r>
              <a:rPr lang="en-US">
                <a:solidFill>
                  <a:srgbClr val="111111"/>
                </a:solidFill>
                <a:latin typeface="Arial"/>
                <a:ea typeface="Arial"/>
                <a:cs typeface="Arial"/>
                <a:sym typeface="Arial"/>
              </a:rPr>
              <a:t> within a certain slice of time.</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whether it's a superhero or a star athlete, remember, in the world of physics, power is all about speed and efficiency in the galaxy of getting things done!</a:t>
            </a:r>
            <a:endParaRPr>
              <a:solidFill>
                <a:srgbClr val="111111"/>
              </a:solidFill>
              <a:latin typeface="Arial"/>
              <a:ea typeface="Arial"/>
              <a:cs typeface="Arial"/>
              <a:sym typeface="Arial"/>
            </a:endParaRPr>
          </a:p>
          <a:p>
            <a:pPr indent="0" lvl="0" marL="0" marR="0" rtl="0" algn="l">
              <a:lnSpc>
                <a:spcPct val="100000"/>
              </a:lnSpc>
              <a:spcBef>
                <a:spcPts val="30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just learned that the unit of work is the joule, and the basic unit of time is the second. Therefore, the unit used to express power is joules per second which is more simply called the watt.</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Let's look at an example of power. Suppose you and your friend were asked to unpack identical backpacks full of books. Your friend completes the task in two minutes while you complete the task in three minutes. Even though you both did the same amount of work, your friend used more power because he completed the task faster.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Cast your gaze across the cosmos, and you'll likely spot a myriad of mechanical wonders, both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and </a:t>
            </a:r>
            <a:r>
              <a:rPr b="1" lang="en-US">
                <a:solidFill>
                  <a:srgbClr val="111111"/>
                </a:solidFill>
                <a:latin typeface="Arial"/>
                <a:ea typeface="Arial"/>
                <a:cs typeface="Arial"/>
                <a:sym typeface="Arial"/>
              </a:rPr>
              <a:t>**complex**</a:t>
            </a:r>
            <a:r>
              <a:rPr lang="en-US">
                <a:solidFill>
                  <a:srgbClr val="111111"/>
                </a:solidFill>
                <a:latin typeface="Arial"/>
                <a:ea typeface="Arial"/>
                <a:cs typeface="Arial"/>
                <a:sym typeface="Arial"/>
              </a:rPr>
              <a:t>. These machines are the unsung heroes that streamline our cosmic chores, </a:t>
            </a:r>
            <a:r>
              <a:rPr lang="en-US"/>
              <a:t>changing the size, the direction, or the distance </a:t>
            </a:r>
            <a:r>
              <a:rPr lang="en-US">
                <a:solidFill>
                  <a:srgbClr val="111111"/>
                </a:solidFill>
                <a:latin typeface="Arial"/>
                <a:ea typeface="Arial"/>
                <a:cs typeface="Arial"/>
                <a:sym typeface="Arial"/>
              </a:rPr>
              <a:t> over which a force acts, making the impossible seem effortless.</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144" name="Google Shape;14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idea of a simple machine originated with the Greek philosopher Archimedes around the third century BC. Pictured here are six simple machines - the lever, the inclined plane, the wedge, the screw, the pulley, and the wheel &amp; axle.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5" name="Google Shape;15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use machines to make our lives easier because they provide us with mechanical advantage. Some machines can increase force more than others. For example, a car jack. It takes the input force from our arms and translates it to output force strong enough to lift a car.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35" name="Google Shape;2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Mechanical advantage can be determined by dividing the output force by the input force. If the number you get is less than 1, that means that the input force was greater than the output force that the machine could provide. If the number you get is equal to 1, that means the machine only changed the direction of the input force. Of course, if the number you get from mechanical advantage is greater than 1, it means that the machine increased the input force by that magnitude.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3" name="Google Shape;24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5183188" y="987425"/>
            <a:ext cx="6172200" cy="4873625"/>
          </a:xfrm>
          <a:prstGeom prst="rect">
            <a:avLst/>
          </a:prstGeom>
          <a:noFill/>
          <a:ln>
            <a:noFill/>
          </a:ln>
        </p:spPr>
      </p:sp>
      <p:sp>
        <p:nvSpPr>
          <p:cNvPr id="68" name="Google Shape;68;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character on a planet&#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2957383" y="152341"/>
            <a:ext cx="5313406" cy="15081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PhyzAI </a:t>
            </a:r>
            <a:r>
              <a:rPr b="0" i="0" lang="en-US" sz="2800" u="none" cap="none" strike="noStrike">
                <a:solidFill>
                  <a:srgbClr val="FEE599"/>
                </a:solidFill>
                <a:latin typeface="Calibri"/>
                <a:ea typeface="Calibri"/>
                <a:cs typeface="Calibri"/>
                <a:sym typeface="Calibri"/>
              </a:rPr>
              <a:t>Hydro-Bot Challenge</a:t>
            </a:r>
            <a:endParaRPr/>
          </a:p>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91" name="Google Shape;91;p1"/>
          <p:cNvPicPr preferRelativeResize="0"/>
          <p:nvPr/>
        </p:nvPicPr>
        <p:blipFill rotWithShape="1">
          <a:blip r:embed="rId4">
            <a:alphaModFix/>
          </a:blip>
          <a:srcRect b="0" l="0" r="0" t="0"/>
          <a:stretch/>
        </p:blipFill>
        <p:spPr>
          <a:xfrm>
            <a:off x="3709724" y="3474217"/>
            <a:ext cx="4326930" cy="28769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2" name="Google Shape;92;p1"/>
          <p:cNvPicPr preferRelativeResize="0"/>
          <p:nvPr/>
        </p:nvPicPr>
        <p:blipFill rotWithShape="1">
          <a:blip r:embed="rId5">
            <a:alphaModFix/>
          </a:blip>
          <a:srcRect b="0" l="0" r="0" t="0"/>
          <a:stretch/>
        </p:blipFill>
        <p:spPr>
          <a:xfrm rot="-862302">
            <a:off x="7689422" y="3336721"/>
            <a:ext cx="4027722" cy="267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3" name="Google Shape;93;p1"/>
          <p:cNvSpPr txBox="1"/>
          <p:nvPr/>
        </p:nvSpPr>
        <p:spPr>
          <a:xfrm>
            <a:off x="3240894" y="1310686"/>
            <a:ext cx="8358388"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800" u="none" cap="none" strike="noStrike">
                <a:solidFill>
                  <a:srgbClr val="FFFF00"/>
                </a:solidFill>
                <a:latin typeface="Calibri"/>
                <a:ea typeface="Calibri"/>
                <a:cs typeface="Calibri"/>
                <a:sym typeface="Calibri"/>
              </a:rPr>
              <a:t>Machines &amp; 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cartoon of planets and stars&#10;&#10;Description automatically generated" id="262" name="Google Shape;262;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3" name="Google Shape;263;p10"/>
          <p:cNvSpPr/>
          <p:nvPr/>
        </p:nvSpPr>
        <p:spPr>
          <a:xfrm>
            <a:off x="416478" y="625946"/>
            <a:ext cx="7002162" cy="4619153"/>
          </a:xfrm>
          <a:prstGeom prst="wedgeEllipseCallout">
            <a:avLst>
              <a:gd fmla="val 88918" name="adj1"/>
              <a:gd fmla="val -3639"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Can you spot </a:t>
            </a:r>
            <a:endParaRPr/>
          </a:p>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 the simple machines used to do work in these Hydro-Bot entries?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cartoon of planets and stars&#10;&#10;Description automatically generated" id="268" name="Google Shape;268;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69" name="Google Shape;269;p11"/>
          <p:cNvPicPr preferRelativeResize="0"/>
          <p:nvPr/>
        </p:nvPicPr>
        <p:blipFill rotWithShape="1">
          <a:blip r:embed="rId4">
            <a:alphaModFix/>
          </a:blip>
          <a:srcRect b="0" l="0" r="0" t="0"/>
          <a:stretch/>
        </p:blipFill>
        <p:spPr>
          <a:xfrm>
            <a:off x="2133600" y="311877"/>
            <a:ext cx="9376306" cy="623424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cartoon of planets and stars&#10;&#10;Description automatically generated" id="274" name="Google Shape;274;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5" name="Google Shape;275;p12"/>
          <p:cNvPicPr preferRelativeResize="0"/>
          <p:nvPr/>
        </p:nvPicPr>
        <p:blipFill rotWithShape="1">
          <a:blip r:embed="rId4">
            <a:alphaModFix/>
          </a:blip>
          <a:srcRect b="4087" l="17115" r="11632" t="11723"/>
          <a:stretch/>
        </p:blipFill>
        <p:spPr>
          <a:xfrm>
            <a:off x="2259638" y="194551"/>
            <a:ext cx="8219933" cy="60843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A cartoon of planets and stars&#10;&#10;Description automatically generated" id="280" name="Google Shape;280;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1" name="Google Shape;281;p13"/>
          <p:cNvPicPr preferRelativeResize="0"/>
          <p:nvPr/>
        </p:nvPicPr>
        <p:blipFill rotWithShape="1">
          <a:blip r:embed="rId4">
            <a:alphaModFix/>
          </a:blip>
          <a:srcRect b="16277" l="0" r="0" t="9369"/>
          <a:stretch/>
        </p:blipFill>
        <p:spPr>
          <a:xfrm>
            <a:off x="3474352" y="343751"/>
            <a:ext cx="5517797" cy="6170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cartoon character on a planet&#10;&#10;Description automatically generated" id="286" name="Google Shape;286;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7" name="Google Shape;287;p14"/>
          <p:cNvPicPr preferRelativeResize="0"/>
          <p:nvPr/>
        </p:nvPicPr>
        <p:blipFill rotWithShape="1">
          <a:blip r:embed="rId4">
            <a:alphaModFix/>
          </a:blip>
          <a:srcRect b="12467" l="16845" r="12172" t="7803"/>
          <a:stretch/>
        </p:blipFill>
        <p:spPr>
          <a:xfrm>
            <a:off x="3939775" y="346073"/>
            <a:ext cx="7535806" cy="562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A cartoon of planets and stars&#10;&#10;Description automatically generated" id="292" name="Google Shape;292;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3" name="Google Shape;293;p15"/>
          <p:cNvPicPr preferRelativeResize="0"/>
          <p:nvPr/>
        </p:nvPicPr>
        <p:blipFill rotWithShape="1">
          <a:blip r:embed="rId4">
            <a:alphaModFix/>
          </a:blip>
          <a:srcRect b="0" l="0" r="0" t="0"/>
          <a:stretch/>
        </p:blipFill>
        <p:spPr>
          <a:xfrm>
            <a:off x="692180" y="238760"/>
            <a:ext cx="8870412" cy="589788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cartoon of planets and stars&#10;&#10;Description automatically generated" id="299" name="Google Shape;299;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0" name="Google Shape;300;p16"/>
          <p:cNvPicPr preferRelativeResize="0"/>
          <p:nvPr/>
        </p:nvPicPr>
        <p:blipFill rotWithShape="1">
          <a:blip r:embed="rId4">
            <a:alphaModFix/>
          </a:blip>
          <a:srcRect b="10991" l="4472" r="2666" t="24264"/>
          <a:stretch/>
        </p:blipFill>
        <p:spPr>
          <a:xfrm>
            <a:off x="3376141" y="198197"/>
            <a:ext cx="6161902" cy="646160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A cartoon character on a planet&#10;&#10;Description automatically generated" id="306" name="Google Shape;306;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p17"/>
          <p:cNvSpPr/>
          <p:nvPr/>
        </p:nvSpPr>
        <p:spPr>
          <a:xfrm>
            <a:off x="815547" y="1029730"/>
            <a:ext cx="7002162" cy="3863546"/>
          </a:xfrm>
          <a:prstGeom prst="wedgeEllipseCallout">
            <a:avLst>
              <a:gd fmla="val 83216" name="adj1"/>
              <a:gd fmla="val -10337"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Winning teams always use components from all of the six simple machines.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character with a white background&#10;&#10;Description automatically generated with medium confidence"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txBox="1"/>
          <p:nvPr/>
        </p:nvSpPr>
        <p:spPr>
          <a:xfrm>
            <a:off x="669678" y="511369"/>
            <a:ext cx="4526924"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What is work?</a:t>
            </a:r>
            <a:endParaRPr/>
          </a:p>
        </p:txBody>
      </p:sp>
      <p:sp>
        <p:nvSpPr>
          <p:cNvPr id="101" name="Google Shape;101;p2"/>
          <p:cNvSpPr txBox="1"/>
          <p:nvPr/>
        </p:nvSpPr>
        <p:spPr>
          <a:xfrm>
            <a:off x="457200" y="1417638"/>
            <a:ext cx="76454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Batang"/>
                <a:ea typeface="Batang"/>
                <a:cs typeface="Batang"/>
                <a:sym typeface="Batang"/>
              </a:rPr>
              <a:t>The scientific definition of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is: the transfer of energy that occurs when a force makes an object move.</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Batang"/>
                <a:ea typeface="Batang"/>
                <a:cs typeface="Batang"/>
                <a:sym typeface="Batang"/>
              </a:rPr>
              <a:t>In order to do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the force applied must move the object in the same direction as the applied force.</a:t>
            </a:r>
            <a:endParaRPr/>
          </a:p>
        </p:txBody>
      </p:sp>
      <p:pic>
        <p:nvPicPr>
          <p:cNvPr id="102" name="Google Shape;102;p2"/>
          <p:cNvPicPr preferRelativeResize="0"/>
          <p:nvPr/>
        </p:nvPicPr>
        <p:blipFill rotWithShape="1">
          <a:blip r:embed="rId4">
            <a:alphaModFix/>
          </a:blip>
          <a:srcRect b="0" l="0" r="0" t="0"/>
          <a:stretch/>
        </p:blipFill>
        <p:spPr>
          <a:xfrm>
            <a:off x="3523062" y="4050150"/>
            <a:ext cx="2467069" cy="1797113"/>
          </a:xfrm>
          <a:prstGeom prst="rect">
            <a:avLst/>
          </a:prstGeom>
          <a:noFill/>
          <a:ln>
            <a:noFill/>
          </a:ln>
        </p:spPr>
      </p:pic>
      <p:sp>
        <p:nvSpPr>
          <p:cNvPr id="103" name="Google Shape;103;p2"/>
          <p:cNvSpPr/>
          <p:nvPr/>
        </p:nvSpPr>
        <p:spPr>
          <a:xfrm>
            <a:off x="4653788" y="4378818"/>
            <a:ext cx="1085629" cy="180304"/>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p:nvPr/>
        </p:nvSpPr>
        <p:spPr>
          <a:xfrm>
            <a:off x="5966722" y="5093721"/>
            <a:ext cx="1481070" cy="180305"/>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
          <p:cNvSpPr txBox="1"/>
          <p:nvPr/>
        </p:nvSpPr>
        <p:spPr>
          <a:xfrm>
            <a:off x="4723911" y="3978754"/>
            <a:ext cx="198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force</a:t>
            </a:r>
            <a:endParaRPr/>
          </a:p>
        </p:txBody>
      </p:sp>
      <p:sp>
        <p:nvSpPr>
          <p:cNvPr id="106" name="Google Shape;106;p2"/>
          <p:cNvSpPr txBox="1"/>
          <p:nvPr/>
        </p:nvSpPr>
        <p:spPr>
          <a:xfrm>
            <a:off x="5739417" y="4749013"/>
            <a:ext cx="21124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motion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A cartoon character with a white background&#10;&#10;Description automatically generated with medium confidence" id="112" name="Google Shape;112;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3"/>
          <p:cNvSpPr/>
          <p:nvPr/>
        </p:nvSpPr>
        <p:spPr>
          <a:xfrm>
            <a:off x="1133340" y="271075"/>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Work</a:t>
            </a:r>
            <a:endParaRPr/>
          </a:p>
        </p:txBody>
      </p:sp>
      <p:sp>
        <p:nvSpPr>
          <p:cNvPr id="114" name="Google Shape;114;p3"/>
          <p:cNvSpPr/>
          <p:nvPr/>
        </p:nvSpPr>
        <p:spPr>
          <a:xfrm>
            <a:off x="553790" y="137370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2E75B5"/>
                </a:solidFill>
                <a:latin typeface="Impact"/>
                <a:ea typeface="Impact"/>
                <a:cs typeface="Impact"/>
                <a:sym typeface="Impact"/>
              </a:rPr>
              <a:t>work</a:t>
            </a:r>
            <a:r>
              <a:rPr lang="en-US" sz="4000">
                <a:solidFill>
                  <a:schemeClr val="accent4"/>
                </a:solidFill>
                <a:latin typeface="Impact"/>
                <a:ea typeface="Impact"/>
                <a:cs typeface="Impact"/>
                <a:sym typeface="Impact"/>
              </a:rPr>
              <a:t> = </a:t>
            </a:r>
            <a:r>
              <a:rPr lang="en-US" sz="4000">
                <a:solidFill>
                  <a:srgbClr val="00B050"/>
                </a:solidFill>
                <a:latin typeface="Impact"/>
                <a:ea typeface="Impact"/>
                <a:cs typeface="Impact"/>
                <a:sym typeface="Impact"/>
              </a:rPr>
              <a:t>force </a:t>
            </a:r>
            <a:r>
              <a:rPr lang="en-US" sz="4000">
                <a:solidFill>
                  <a:schemeClr val="accent4"/>
                </a:solidFill>
                <a:latin typeface="Impact"/>
                <a:ea typeface="Impact"/>
                <a:cs typeface="Impact"/>
                <a:sym typeface="Impact"/>
              </a:rPr>
              <a:t>x </a:t>
            </a:r>
            <a:r>
              <a:rPr lang="en-US" sz="4000">
                <a:solidFill>
                  <a:srgbClr val="FF0000"/>
                </a:solidFill>
                <a:latin typeface="Impact"/>
                <a:ea typeface="Impact"/>
                <a:cs typeface="Impact"/>
                <a:sym typeface="Impact"/>
              </a:rPr>
              <a:t>distance </a:t>
            </a:r>
            <a:endParaRPr/>
          </a:p>
        </p:txBody>
      </p:sp>
      <p:pic>
        <p:nvPicPr>
          <p:cNvPr descr="joule3" id="115" name="Google Shape;115;p3"/>
          <p:cNvPicPr preferRelativeResize="0"/>
          <p:nvPr/>
        </p:nvPicPr>
        <p:blipFill rotWithShape="1">
          <a:blip r:embed="rId4">
            <a:alphaModFix/>
          </a:blip>
          <a:srcRect b="0" l="0" r="0" t="0"/>
          <a:stretch/>
        </p:blipFill>
        <p:spPr>
          <a:xfrm>
            <a:off x="4740755" y="2869605"/>
            <a:ext cx="2710489" cy="2966704"/>
          </a:xfrm>
          <a:prstGeom prst="rect">
            <a:avLst/>
          </a:prstGeom>
          <a:noFill/>
          <a:ln>
            <a:noFill/>
          </a:ln>
        </p:spPr>
      </p:pic>
      <p:sp>
        <p:nvSpPr>
          <p:cNvPr id="116" name="Google Shape;116;p3"/>
          <p:cNvSpPr/>
          <p:nvPr/>
        </p:nvSpPr>
        <p:spPr>
          <a:xfrm>
            <a:off x="842403" y="4825374"/>
            <a:ext cx="3898352"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The unit to express work is named after British physicist James Prescott Joule.</a:t>
            </a:r>
            <a:endParaRPr/>
          </a:p>
        </p:txBody>
      </p:sp>
      <p:sp>
        <p:nvSpPr>
          <p:cNvPr id="117" name="Google Shape;117;p3"/>
          <p:cNvSpPr/>
          <p:nvPr/>
        </p:nvSpPr>
        <p:spPr>
          <a:xfrm>
            <a:off x="842403" y="2936718"/>
            <a:ext cx="3898352"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Force is measured in </a:t>
            </a:r>
            <a:r>
              <a:rPr b="1" i="1" lang="en-US" sz="2000">
                <a:solidFill>
                  <a:schemeClr val="dk1"/>
                </a:solidFill>
                <a:latin typeface="Calibri"/>
                <a:ea typeface="Calibri"/>
                <a:cs typeface="Calibri"/>
                <a:sym typeface="Calibri"/>
              </a:rPr>
              <a:t>newtons</a:t>
            </a:r>
            <a:r>
              <a:rPr lang="en-US" sz="2000">
                <a:solidFill>
                  <a:schemeClr val="dk1"/>
                </a:solidFill>
                <a:latin typeface="Calibri"/>
                <a:ea typeface="Calibri"/>
                <a:cs typeface="Calibri"/>
                <a:sym typeface="Calibri"/>
              </a:rPr>
              <a:t>, and the  </a:t>
            </a:r>
            <a:r>
              <a:rPr b="1" i="1" lang="en-US" sz="2000">
                <a:solidFill>
                  <a:schemeClr val="dk1"/>
                </a:solidFill>
                <a:latin typeface="Calibri"/>
                <a:ea typeface="Calibri"/>
                <a:cs typeface="Calibri"/>
                <a:sym typeface="Calibri"/>
              </a:rPr>
              <a:t>meter</a:t>
            </a:r>
            <a:r>
              <a:rPr lang="en-US" sz="2000">
                <a:solidFill>
                  <a:schemeClr val="dk1"/>
                </a:solidFill>
                <a:latin typeface="Calibri"/>
                <a:ea typeface="Calibri"/>
                <a:cs typeface="Calibri"/>
                <a:sym typeface="Calibri"/>
              </a:rPr>
              <a:t> is the basic SI unit for distance.  Therefore, the unit used to express work is the newton-meter, which is simply called the </a:t>
            </a:r>
            <a:r>
              <a:rPr b="1" i="1" lang="en-US" sz="2000">
                <a:solidFill>
                  <a:schemeClr val="dk1"/>
                </a:solidFill>
                <a:latin typeface="Calibri"/>
                <a:ea typeface="Calibri"/>
                <a:cs typeface="Calibri"/>
                <a:sym typeface="Calibri"/>
              </a:rPr>
              <a:t>joule</a:t>
            </a:r>
            <a:r>
              <a:rPr lang="en-US" sz="2000">
                <a:solidFill>
                  <a:schemeClr val="dk1"/>
                </a:solidFill>
                <a:latin typeface="Calibri"/>
                <a:ea typeface="Calibri"/>
                <a:cs typeface="Calibri"/>
                <a:sym typeface="Calibri"/>
              </a:rPr>
              <a:t>.</a:t>
            </a:r>
            <a:endParaRPr/>
          </a:p>
        </p:txBody>
      </p:sp>
      <p:sp>
        <p:nvSpPr>
          <p:cNvPr id="118" name="Google Shape;118;p3"/>
          <p:cNvSpPr/>
          <p:nvPr/>
        </p:nvSpPr>
        <p:spPr>
          <a:xfrm>
            <a:off x="2432474" y="2045307"/>
            <a:ext cx="6096000"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The amount of work done depends on the amount of force exerted and the distance over which the force is applied.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cartoon lizard with white gloves&#10;&#10;Description automatically generated" id="124" name="Google Shape;124;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4"/>
          <p:cNvSpPr txBox="1"/>
          <p:nvPr/>
        </p:nvSpPr>
        <p:spPr>
          <a:xfrm>
            <a:off x="3843412" y="444892"/>
            <a:ext cx="853350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0070C0"/>
                </a:solidFill>
                <a:latin typeface="Calibri"/>
                <a:ea typeface="Calibri"/>
                <a:cs typeface="Calibri"/>
                <a:sym typeface="Calibri"/>
              </a:rPr>
              <a:t>Power-</a:t>
            </a:r>
            <a:r>
              <a:rPr i="1" lang="en-US" sz="5000">
                <a:solidFill>
                  <a:srgbClr val="0070C0"/>
                </a:solidFill>
                <a:latin typeface="Calibri"/>
                <a:ea typeface="Calibri"/>
                <a:cs typeface="Calibri"/>
                <a:sym typeface="Calibri"/>
              </a:rPr>
              <a:t>How Fast Work is Done</a:t>
            </a:r>
            <a:r>
              <a:rPr lang="en-US" sz="5000">
                <a:solidFill>
                  <a:srgbClr val="0070C0"/>
                </a:solidFill>
                <a:latin typeface="Calibri"/>
                <a:ea typeface="Calibri"/>
                <a:cs typeface="Calibri"/>
                <a:sym typeface="Calibri"/>
              </a:rPr>
              <a:t>!</a:t>
            </a:r>
            <a:endParaRPr/>
          </a:p>
        </p:txBody>
      </p:sp>
      <p:sp>
        <p:nvSpPr>
          <p:cNvPr id="126" name="Google Shape;126;p4"/>
          <p:cNvSpPr txBox="1"/>
          <p:nvPr/>
        </p:nvSpPr>
        <p:spPr>
          <a:xfrm>
            <a:off x="4573757" y="1306666"/>
            <a:ext cx="608087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Power is the rate at which work is done.  Power is increased when more work is done in a given amount of time, or when the time it takes to do the work is decreased.</a:t>
            </a:r>
            <a:endParaRPr/>
          </a:p>
        </p:txBody>
      </p:sp>
      <p:pic>
        <p:nvPicPr>
          <p:cNvPr id="127" name="Google Shape;127;p4"/>
          <p:cNvPicPr preferRelativeResize="0"/>
          <p:nvPr/>
        </p:nvPicPr>
        <p:blipFill rotWithShape="1">
          <a:blip r:embed="rId4">
            <a:alphaModFix/>
          </a:blip>
          <a:srcRect b="0" l="0" r="0" t="0"/>
          <a:stretch/>
        </p:blipFill>
        <p:spPr>
          <a:xfrm>
            <a:off x="2972051" y="1057401"/>
            <a:ext cx="1361460" cy="1638268"/>
          </a:xfrm>
          <a:prstGeom prst="rect">
            <a:avLst/>
          </a:prstGeom>
          <a:noFill/>
          <a:ln>
            <a:noFill/>
          </a:ln>
        </p:spPr>
      </p:pic>
      <p:pic>
        <p:nvPicPr>
          <p:cNvPr id="128" name="Google Shape;128;p4"/>
          <p:cNvPicPr preferRelativeResize="0"/>
          <p:nvPr/>
        </p:nvPicPr>
        <p:blipFill rotWithShape="1">
          <a:blip r:embed="rId5">
            <a:alphaModFix/>
          </a:blip>
          <a:srcRect b="0" l="0" r="0" t="0"/>
          <a:stretch/>
        </p:blipFill>
        <p:spPr>
          <a:xfrm>
            <a:off x="10397678" y="3898900"/>
            <a:ext cx="1464830" cy="1948366"/>
          </a:xfrm>
          <a:prstGeom prst="rect">
            <a:avLst/>
          </a:prstGeom>
          <a:noFill/>
          <a:ln>
            <a:noFill/>
          </a:ln>
        </p:spPr>
      </p:pic>
      <p:pic>
        <p:nvPicPr>
          <p:cNvPr id="129" name="Google Shape;129;p4"/>
          <p:cNvPicPr preferRelativeResize="0"/>
          <p:nvPr/>
        </p:nvPicPr>
        <p:blipFill rotWithShape="1">
          <a:blip r:embed="rId6">
            <a:alphaModFix/>
          </a:blip>
          <a:srcRect b="0" l="0" r="0" t="0"/>
          <a:stretch/>
        </p:blipFill>
        <p:spPr>
          <a:xfrm>
            <a:off x="11252908" y="6047833"/>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cartoon character with a white background&#10;&#10;Description automatically generated" id="135" name="Google Shape;13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6" name="Google Shape;136;p5"/>
          <p:cNvSpPr/>
          <p:nvPr/>
        </p:nvSpPr>
        <p:spPr>
          <a:xfrm>
            <a:off x="1281112" y="459303"/>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Power</a:t>
            </a:r>
            <a:endParaRPr/>
          </a:p>
        </p:txBody>
      </p:sp>
      <p:sp>
        <p:nvSpPr>
          <p:cNvPr id="137" name="Google Shape;137;p5"/>
          <p:cNvSpPr/>
          <p:nvPr/>
        </p:nvSpPr>
        <p:spPr>
          <a:xfrm>
            <a:off x="693490" y="153728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chemeClr val="accent2"/>
                </a:solidFill>
                <a:latin typeface="Impact"/>
                <a:ea typeface="Impact"/>
                <a:cs typeface="Impact"/>
                <a:sym typeface="Impact"/>
              </a:rPr>
              <a:t>Power</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Work</a:t>
            </a:r>
            <a:r>
              <a:rPr lang="en-US" sz="4000">
                <a:solidFill>
                  <a:srgbClr val="00B050"/>
                </a:solidFill>
                <a:latin typeface="Impact"/>
                <a:ea typeface="Impact"/>
                <a:cs typeface="Impact"/>
                <a:sym typeface="Impact"/>
              </a:rPr>
              <a:t> ÷</a:t>
            </a:r>
            <a:r>
              <a:rPr lang="en-US" sz="4000">
                <a:solidFill>
                  <a:schemeClr val="accent4"/>
                </a:solidFill>
                <a:latin typeface="Impact"/>
                <a:ea typeface="Impact"/>
                <a:cs typeface="Impact"/>
                <a:sym typeface="Impact"/>
              </a:rPr>
              <a:t> </a:t>
            </a:r>
            <a:r>
              <a:rPr lang="en-US" sz="4000">
                <a:solidFill>
                  <a:srgbClr val="7030A0"/>
                </a:solidFill>
                <a:latin typeface="Impact"/>
                <a:ea typeface="Impact"/>
                <a:cs typeface="Impact"/>
                <a:sym typeface="Impact"/>
              </a:rPr>
              <a:t>Time</a:t>
            </a:r>
            <a:endParaRPr/>
          </a:p>
        </p:txBody>
      </p:sp>
      <p:sp>
        <p:nvSpPr>
          <p:cNvPr id="138" name="Google Shape;138;p5"/>
          <p:cNvSpPr/>
          <p:nvPr/>
        </p:nvSpPr>
        <p:spPr>
          <a:xfrm>
            <a:off x="3707782" y="2490788"/>
            <a:ext cx="4547218"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Work is measured in </a:t>
            </a:r>
            <a:r>
              <a:rPr b="1" i="1" lang="en-US" sz="2400">
                <a:solidFill>
                  <a:schemeClr val="dk1"/>
                </a:solidFill>
                <a:latin typeface="Calibri"/>
                <a:ea typeface="Calibri"/>
                <a:cs typeface="Calibri"/>
                <a:sym typeface="Calibri"/>
              </a:rPr>
              <a:t>joules</a:t>
            </a:r>
            <a:r>
              <a:rPr lang="en-US" sz="2400">
                <a:solidFill>
                  <a:schemeClr val="dk1"/>
                </a:solidFill>
                <a:latin typeface="Calibri"/>
                <a:ea typeface="Calibri"/>
                <a:cs typeface="Calibri"/>
                <a:sym typeface="Calibri"/>
              </a:rPr>
              <a:t>, and </a:t>
            </a:r>
            <a:r>
              <a:rPr b="1" i="1" lang="en-US" sz="2400">
                <a:solidFill>
                  <a:schemeClr val="dk1"/>
                </a:solidFill>
                <a:latin typeface="Calibri"/>
                <a:ea typeface="Calibri"/>
                <a:cs typeface="Calibri"/>
                <a:sym typeface="Calibri"/>
              </a:rPr>
              <a:t>seconds </a:t>
            </a:r>
            <a:r>
              <a:rPr lang="en-US" sz="2400">
                <a:solidFill>
                  <a:schemeClr val="dk1"/>
                </a:solidFill>
                <a:latin typeface="Calibri"/>
                <a:ea typeface="Calibri"/>
                <a:cs typeface="Calibri"/>
                <a:sym typeface="Calibri"/>
              </a:rPr>
              <a:t>is the basic unit for time.  Therefore, the unit used to express power joules per second, which is simply called the </a:t>
            </a:r>
            <a:r>
              <a:rPr b="1" i="1" lang="en-US" sz="2400">
                <a:solidFill>
                  <a:schemeClr val="dk1"/>
                </a:solidFill>
                <a:latin typeface="Calibri"/>
                <a:ea typeface="Calibri"/>
                <a:cs typeface="Calibri"/>
                <a:sym typeface="Calibri"/>
              </a:rPr>
              <a:t>watt</a:t>
            </a:r>
            <a:r>
              <a:rPr lang="en-US" sz="2400">
                <a:solidFill>
                  <a:schemeClr val="dk1"/>
                </a:solidFill>
                <a:latin typeface="Calibri"/>
                <a:ea typeface="Calibri"/>
                <a:cs typeface="Calibri"/>
                <a:sym typeface="Calibri"/>
              </a:rPr>
              <a:t>.</a:t>
            </a:r>
            <a:endParaRPr/>
          </a:p>
        </p:txBody>
      </p:sp>
      <p:pic>
        <p:nvPicPr>
          <p:cNvPr descr="wattP" id="139" name="Google Shape;139;p5"/>
          <p:cNvPicPr preferRelativeResize="0"/>
          <p:nvPr/>
        </p:nvPicPr>
        <p:blipFill rotWithShape="1">
          <a:blip r:embed="rId4">
            <a:alphaModFix/>
          </a:blip>
          <a:srcRect b="0" l="0" r="0" t="0"/>
          <a:stretch/>
        </p:blipFill>
        <p:spPr>
          <a:xfrm>
            <a:off x="1281112" y="2490788"/>
            <a:ext cx="2149124" cy="2842529"/>
          </a:xfrm>
          <a:prstGeom prst="rect">
            <a:avLst/>
          </a:prstGeom>
          <a:noFill/>
          <a:ln>
            <a:noFill/>
          </a:ln>
        </p:spPr>
      </p:pic>
      <p:sp>
        <p:nvSpPr>
          <p:cNvPr id="140" name="Google Shape;140;p5"/>
          <p:cNvSpPr/>
          <p:nvPr/>
        </p:nvSpPr>
        <p:spPr>
          <a:xfrm>
            <a:off x="3707782" y="4490731"/>
            <a:ext cx="53346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unit named after Scottish inventor James Watt.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cartoon picture frame with a white background&#10;&#10;Description automatically generated" id="146" name="Google Shape;146;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7" name="Google Shape;147;p6"/>
          <p:cNvSpPr/>
          <p:nvPr/>
        </p:nvSpPr>
        <p:spPr>
          <a:xfrm>
            <a:off x="416560" y="1131960"/>
            <a:ext cx="8331200" cy="4872849"/>
          </a:xfrm>
          <a:prstGeom prst="wedgeRoundRectCallout">
            <a:avLst>
              <a:gd fmla="val 67964" name="adj1"/>
              <a:gd fmla="val -19628"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6"/>
          <p:cNvSpPr txBox="1"/>
          <p:nvPr/>
        </p:nvSpPr>
        <p:spPr>
          <a:xfrm>
            <a:off x="308352" y="235635"/>
            <a:ext cx="521078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What is a Machine?</a:t>
            </a:r>
            <a:endParaRPr/>
          </a:p>
        </p:txBody>
      </p:sp>
      <p:sp>
        <p:nvSpPr>
          <p:cNvPr id="149" name="Google Shape;149;p6"/>
          <p:cNvSpPr txBox="1"/>
          <p:nvPr/>
        </p:nvSpPr>
        <p:spPr>
          <a:xfrm>
            <a:off x="1434288" y="996778"/>
            <a:ext cx="162875" cy="3550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 name="Google Shape;150;p6"/>
          <p:cNvPicPr preferRelativeResize="0"/>
          <p:nvPr/>
        </p:nvPicPr>
        <p:blipFill rotWithShape="1">
          <a:blip r:embed="rId4">
            <a:alphaModFix/>
          </a:blip>
          <a:srcRect b="0" l="0" r="0" t="0"/>
          <a:stretch/>
        </p:blipFill>
        <p:spPr>
          <a:xfrm>
            <a:off x="596500" y="1397932"/>
            <a:ext cx="4202384" cy="4242588"/>
          </a:xfrm>
          <a:prstGeom prst="rect">
            <a:avLst/>
          </a:prstGeom>
          <a:noFill/>
          <a:ln>
            <a:noFill/>
          </a:ln>
        </p:spPr>
      </p:pic>
      <p:sp>
        <p:nvSpPr>
          <p:cNvPr id="151" name="Google Shape;151;p6"/>
          <p:cNvSpPr txBox="1"/>
          <p:nvPr/>
        </p:nvSpPr>
        <p:spPr>
          <a:xfrm>
            <a:off x="4798884" y="1485536"/>
            <a:ext cx="3842108"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00">
                <a:solidFill>
                  <a:schemeClr val="dk1"/>
                </a:solidFill>
                <a:latin typeface="Calibri"/>
                <a:ea typeface="Calibri"/>
                <a:cs typeface="Calibri"/>
                <a:sym typeface="Calibri"/>
              </a:rPr>
              <a:t>A machine is a tool with one or more working parts that makes </a:t>
            </a:r>
            <a:r>
              <a:rPr lang="en-US" sz="3300" u="sng">
                <a:solidFill>
                  <a:schemeClr val="dk1"/>
                </a:solidFill>
                <a:latin typeface="Calibri"/>
                <a:ea typeface="Calibri"/>
                <a:cs typeface="Calibri"/>
                <a:sym typeface="Calibri"/>
              </a:rPr>
              <a:t>work</a:t>
            </a:r>
            <a:r>
              <a:rPr lang="en-US" sz="3300">
                <a:solidFill>
                  <a:schemeClr val="dk1"/>
                </a:solidFill>
                <a:latin typeface="Calibri"/>
                <a:ea typeface="Calibri"/>
                <a:cs typeface="Calibri"/>
                <a:sym typeface="Calibri"/>
              </a:rPr>
              <a:t> </a:t>
            </a:r>
            <a:r>
              <a:rPr lang="en-US" sz="3300" u="sng">
                <a:solidFill>
                  <a:schemeClr val="dk1"/>
                </a:solidFill>
                <a:latin typeface="Calibri"/>
                <a:ea typeface="Calibri"/>
                <a:cs typeface="Calibri"/>
                <a:sym typeface="Calibri"/>
              </a:rPr>
              <a:t>easier</a:t>
            </a:r>
            <a:r>
              <a:rPr lang="en-US" sz="3300">
                <a:solidFill>
                  <a:schemeClr val="dk1"/>
                </a:solidFill>
                <a:latin typeface="Calibri"/>
                <a:ea typeface="Calibri"/>
                <a:cs typeface="Calibri"/>
                <a:sym typeface="Calibri"/>
              </a:rPr>
              <a:t> by changing the </a:t>
            </a:r>
            <a:r>
              <a:rPr b="1" i="1" lang="en-US" sz="3300">
                <a:solidFill>
                  <a:schemeClr val="dk1"/>
                </a:solidFill>
                <a:latin typeface="Calibri"/>
                <a:ea typeface="Calibri"/>
                <a:cs typeface="Calibri"/>
                <a:sym typeface="Calibri"/>
              </a:rPr>
              <a:t>size</a:t>
            </a:r>
            <a:r>
              <a:rPr lang="en-US" sz="3300">
                <a:solidFill>
                  <a:schemeClr val="dk1"/>
                </a:solidFill>
                <a:latin typeface="Calibri"/>
                <a:ea typeface="Calibri"/>
                <a:cs typeface="Calibri"/>
                <a:sym typeface="Calibri"/>
              </a:rPr>
              <a:t>, the </a:t>
            </a:r>
            <a:r>
              <a:rPr b="1" i="1" lang="en-US" sz="3300">
                <a:solidFill>
                  <a:schemeClr val="dk1"/>
                </a:solidFill>
                <a:latin typeface="Calibri"/>
                <a:ea typeface="Calibri"/>
                <a:cs typeface="Calibri"/>
                <a:sym typeface="Calibri"/>
              </a:rPr>
              <a:t>direction</a:t>
            </a:r>
            <a:r>
              <a:rPr lang="en-US" sz="3300">
                <a:solidFill>
                  <a:schemeClr val="dk1"/>
                </a:solidFill>
                <a:latin typeface="Calibri"/>
                <a:ea typeface="Calibri"/>
                <a:cs typeface="Calibri"/>
                <a:sym typeface="Calibri"/>
              </a:rPr>
              <a:t>, or the </a:t>
            </a:r>
            <a:r>
              <a:rPr b="1" i="1" lang="en-US" sz="3300">
                <a:solidFill>
                  <a:schemeClr val="dk1"/>
                </a:solidFill>
                <a:latin typeface="Calibri"/>
                <a:ea typeface="Calibri"/>
                <a:cs typeface="Calibri"/>
                <a:sym typeface="Calibri"/>
              </a:rPr>
              <a:t>distance</a:t>
            </a:r>
            <a:r>
              <a:rPr lang="en-US" sz="3300">
                <a:solidFill>
                  <a:schemeClr val="dk1"/>
                </a:solidFill>
                <a:latin typeface="Calibri"/>
                <a:ea typeface="Calibri"/>
                <a:cs typeface="Calibri"/>
                <a:sym typeface="Calibri"/>
              </a:rPr>
              <a:t> over which a force acts.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cartoon caterpillars on a white background&#10;&#10;Description automatically generated" id="157" name="Google Shape;15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8" name="Google Shape;158;p7"/>
          <p:cNvSpPr/>
          <p:nvPr/>
        </p:nvSpPr>
        <p:spPr>
          <a:xfrm>
            <a:off x="2920881" y="992575"/>
            <a:ext cx="8962767" cy="4872849"/>
          </a:xfrm>
          <a:prstGeom prst="wedgeRoundRectCallout">
            <a:avLst>
              <a:gd fmla="val -60971" name="adj1"/>
              <a:gd fmla="val -1524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7"/>
          <p:cNvSpPr txBox="1"/>
          <p:nvPr/>
        </p:nvSpPr>
        <p:spPr>
          <a:xfrm>
            <a:off x="2612529" y="184829"/>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FF0000"/>
                </a:solidFill>
                <a:latin typeface="Calibri"/>
                <a:ea typeface="Calibri"/>
                <a:cs typeface="Calibri"/>
                <a:sym typeface="Calibri"/>
              </a:rPr>
              <a:t>Six Simple Machines</a:t>
            </a:r>
            <a:endParaRPr/>
          </a:p>
        </p:txBody>
      </p:sp>
      <p:grpSp>
        <p:nvGrpSpPr>
          <p:cNvPr id="160" name="Google Shape;160;p7"/>
          <p:cNvGrpSpPr/>
          <p:nvPr/>
        </p:nvGrpSpPr>
        <p:grpSpPr>
          <a:xfrm>
            <a:off x="3011743" y="922721"/>
            <a:ext cx="8336446" cy="2257167"/>
            <a:chOff x="131611" y="906162"/>
            <a:chExt cx="9455076" cy="2347783"/>
          </a:xfrm>
        </p:grpSpPr>
        <p:sp>
          <p:nvSpPr>
            <p:cNvPr id="161" name="Google Shape;161;p7"/>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2" name="Google Shape;162;p7"/>
            <p:cNvGrpSpPr/>
            <p:nvPr/>
          </p:nvGrpSpPr>
          <p:grpSpPr>
            <a:xfrm>
              <a:off x="131611" y="1342835"/>
              <a:ext cx="3151291" cy="1532169"/>
              <a:chOff x="-253777" y="2119823"/>
              <a:chExt cx="8648134" cy="3168869"/>
            </a:xfrm>
          </p:grpSpPr>
          <p:sp>
            <p:nvSpPr>
              <p:cNvPr id="163" name="Google Shape;163;p7"/>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64" name="Google Shape;164;p7"/>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65" name="Google Shape;165;p7"/>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66" name="Google Shape;166;p7"/>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67" name="Google Shape;167;p7"/>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68" name="Google Shape;168;p7"/>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69" name="Google Shape;169;p7"/>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70" name="Google Shape;170;p7"/>
            <p:cNvGrpSpPr/>
            <p:nvPr/>
          </p:nvGrpSpPr>
          <p:grpSpPr>
            <a:xfrm>
              <a:off x="3756724" y="1171088"/>
              <a:ext cx="3388652" cy="2082857"/>
              <a:chOff x="2067168" y="1314619"/>
              <a:chExt cx="4779669" cy="3514296"/>
            </a:xfrm>
          </p:grpSpPr>
          <p:sp>
            <p:nvSpPr>
              <p:cNvPr id="171" name="Google Shape;171;p7"/>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7"/>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73" name="Google Shape;173;p7"/>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74" name="Google Shape;174;p7"/>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75" name="Google Shape;175;p7"/>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76" name="Google Shape;176;p7"/>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77" name="Google Shape;177;p7"/>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78" name="Google Shape;178;p7"/>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7"/>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7"/>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7"/>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7"/>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7"/>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5" name="Google Shape;185;p7"/>
            <p:cNvGrpSpPr/>
            <p:nvPr/>
          </p:nvGrpSpPr>
          <p:grpSpPr>
            <a:xfrm>
              <a:off x="7408207" y="1250961"/>
              <a:ext cx="2178480" cy="1861599"/>
              <a:chOff x="1910758" y="989568"/>
              <a:chExt cx="4527524" cy="4224985"/>
            </a:xfrm>
          </p:grpSpPr>
          <p:sp>
            <p:nvSpPr>
              <p:cNvPr id="186" name="Google Shape;186;p7"/>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7" name="Google Shape;187;p7"/>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88" name="Google Shape;188;p7"/>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89" name="Google Shape;189;p7"/>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90" name="Google Shape;190;p7"/>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91" name="Google Shape;191;p7"/>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7"/>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7"/>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7"/>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7"/>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7"/>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97" name="Google Shape;197;p7"/>
          <p:cNvSpPr/>
          <p:nvPr/>
        </p:nvSpPr>
        <p:spPr>
          <a:xfrm rot="-1352454">
            <a:off x="5328869" y="3921297"/>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8" name="Google Shape;198;p7"/>
          <p:cNvCxnSpPr/>
          <p:nvPr/>
        </p:nvCxnSpPr>
        <p:spPr>
          <a:xfrm flipH="1" rot="10800000">
            <a:off x="4914728" y="4241152"/>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99" name="Google Shape;199;p7"/>
          <p:cNvSpPr txBox="1"/>
          <p:nvPr/>
        </p:nvSpPr>
        <p:spPr>
          <a:xfrm>
            <a:off x="4278488" y="4265037"/>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00" name="Google Shape;200;p7"/>
          <p:cNvSpPr/>
          <p:nvPr/>
        </p:nvSpPr>
        <p:spPr>
          <a:xfrm flipH="1">
            <a:off x="3298979" y="4299998"/>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1" name="Google Shape;201;p7"/>
          <p:cNvCxnSpPr/>
          <p:nvPr/>
        </p:nvCxnSpPr>
        <p:spPr>
          <a:xfrm>
            <a:off x="5594788" y="4432615"/>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7"/>
          <p:cNvSpPr txBox="1"/>
          <p:nvPr/>
        </p:nvSpPr>
        <p:spPr>
          <a:xfrm>
            <a:off x="5283032" y="4689941"/>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203" name="Google Shape;203;p7"/>
          <p:cNvGrpSpPr/>
          <p:nvPr/>
        </p:nvGrpSpPr>
        <p:grpSpPr>
          <a:xfrm>
            <a:off x="6050529" y="3298816"/>
            <a:ext cx="3057835" cy="2112302"/>
            <a:chOff x="2586680" y="949328"/>
            <a:chExt cx="4750938" cy="3557129"/>
          </a:xfrm>
        </p:grpSpPr>
        <p:sp>
          <p:nvSpPr>
            <p:cNvPr id="204" name="Google Shape;204;p7"/>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5" name="Google Shape;205;p7"/>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206" name="Google Shape;206;p7"/>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7"/>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7"/>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7"/>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7"/>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1" name="Google Shape;211;p7"/>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212" name="Google Shape;212;p7"/>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13" name="Google Shape;213;p7"/>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214" name="Google Shape;214;p7"/>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215" name="Google Shape;215;p7"/>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216" name="Google Shape;216;p7"/>
          <p:cNvGrpSpPr/>
          <p:nvPr/>
        </p:nvGrpSpPr>
        <p:grpSpPr>
          <a:xfrm>
            <a:off x="9484486" y="2853209"/>
            <a:ext cx="2075008" cy="2587816"/>
            <a:chOff x="3012209" y="1511312"/>
            <a:chExt cx="3325654" cy="4195468"/>
          </a:xfrm>
        </p:grpSpPr>
        <p:sp>
          <p:nvSpPr>
            <p:cNvPr id="217" name="Google Shape;217;p7"/>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7"/>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7"/>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7"/>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7"/>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2" name="Google Shape;222;p7"/>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3" name="Google Shape;223;p7"/>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4" name="Google Shape;224;p7"/>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5" name="Google Shape;225;p7"/>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6" name="Google Shape;226;p7"/>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227" name="Google Shape;227;p7"/>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8" name="Google Shape;228;p7"/>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229" name="Google Shape;229;p7"/>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30" name="Google Shape;230;p7"/>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231" name="Google Shape;231;p7"/>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A purple and yellow frame&#10;&#10;Description automatically generated" id="237" name="Google Shape;237;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8" name="Google Shape;238;p8"/>
          <p:cNvSpPr txBox="1"/>
          <p:nvPr/>
        </p:nvSpPr>
        <p:spPr>
          <a:xfrm>
            <a:off x="838200" y="1318418"/>
            <a:ext cx="82296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500"/>
              <a:buFont typeface="Arial"/>
              <a:buChar char="•"/>
            </a:pPr>
            <a:r>
              <a:rPr lang="en-US" sz="3500">
                <a:solidFill>
                  <a:schemeClr val="dk1"/>
                </a:solidFill>
                <a:latin typeface="Batang"/>
                <a:ea typeface="Batang"/>
                <a:cs typeface="Batang"/>
                <a:sym typeface="Batang"/>
              </a:rPr>
              <a:t>It is useful to think about a machine in terms of the </a:t>
            </a:r>
            <a:r>
              <a:rPr b="1" i="1" lang="en-US" sz="3500">
                <a:solidFill>
                  <a:schemeClr val="dk1"/>
                </a:solidFill>
                <a:latin typeface="Batang"/>
                <a:ea typeface="Batang"/>
                <a:cs typeface="Batang"/>
                <a:sym typeface="Batang"/>
              </a:rPr>
              <a:t>input force</a:t>
            </a:r>
            <a:r>
              <a:rPr lang="en-US" sz="3500">
                <a:solidFill>
                  <a:schemeClr val="dk1"/>
                </a:solidFill>
                <a:latin typeface="Batang"/>
                <a:ea typeface="Batang"/>
                <a:cs typeface="Batang"/>
                <a:sym typeface="Batang"/>
              </a:rPr>
              <a:t> (the force you apply) and the </a:t>
            </a:r>
            <a:r>
              <a:rPr b="1" i="1" lang="en-US" sz="3500">
                <a:solidFill>
                  <a:schemeClr val="dk1"/>
                </a:solidFill>
                <a:latin typeface="Batang"/>
                <a:ea typeface="Batang"/>
                <a:cs typeface="Batang"/>
                <a:sym typeface="Batang"/>
              </a:rPr>
              <a:t>output</a:t>
            </a:r>
            <a:r>
              <a:rPr i="1" lang="en-US" sz="3500">
                <a:solidFill>
                  <a:schemeClr val="dk1"/>
                </a:solidFill>
                <a:latin typeface="Batang"/>
                <a:ea typeface="Batang"/>
                <a:cs typeface="Batang"/>
                <a:sym typeface="Batang"/>
              </a:rPr>
              <a:t> </a:t>
            </a:r>
            <a:r>
              <a:rPr b="1" i="1" lang="en-US" sz="3500">
                <a:solidFill>
                  <a:schemeClr val="dk1"/>
                </a:solidFill>
                <a:latin typeface="Batang"/>
                <a:ea typeface="Batang"/>
                <a:cs typeface="Batang"/>
                <a:sym typeface="Batang"/>
              </a:rPr>
              <a:t>force</a:t>
            </a:r>
            <a:r>
              <a:rPr lang="en-US" sz="3500">
                <a:solidFill>
                  <a:schemeClr val="dk1"/>
                </a:solidFill>
                <a:latin typeface="Batang"/>
                <a:ea typeface="Batang"/>
                <a:cs typeface="Batang"/>
                <a:sym typeface="Batang"/>
              </a:rPr>
              <a:t> (force which is applied to the task).</a:t>
            </a:r>
            <a:endParaRPr/>
          </a:p>
          <a:p>
            <a:pPr indent="-228600" lvl="0" marL="228600" marR="0" rtl="0" algn="l">
              <a:lnSpc>
                <a:spcPct val="90000"/>
              </a:lnSpc>
              <a:spcBef>
                <a:spcPts val="1000"/>
              </a:spcBef>
              <a:spcAft>
                <a:spcPts val="0"/>
              </a:spcAft>
              <a:buClr>
                <a:schemeClr val="dk1"/>
              </a:buClr>
              <a:buSzPts val="3500"/>
              <a:buFont typeface="Arial"/>
              <a:buChar char="•"/>
            </a:pPr>
            <a:r>
              <a:rPr lang="en-US" sz="3500">
                <a:solidFill>
                  <a:schemeClr val="dk1"/>
                </a:solidFill>
                <a:latin typeface="Batang"/>
                <a:ea typeface="Batang"/>
                <a:cs typeface="Batang"/>
                <a:sym typeface="Batang"/>
              </a:rPr>
              <a:t>When a machine takes a small input force and increases the magnitude of the output force, a </a:t>
            </a:r>
            <a:r>
              <a:rPr b="1" i="1" lang="en-US" sz="3500">
                <a:solidFill>
                  <a:schemeClr val="dk1"/>
                </a:solidFill>
                <a:latin typeface="Batang"/>
                <a:ea typeface="Batang"/>
                <a:cs typeface="Batang"/>
                <a:sym typeface="Batang"/>
              </a:rPr>
              <a:t>mechanical advantage</a:t>
            </a:r>
            <a:r>
              <a:rPr lang="en-US" sz="3500">
                <a:solidFill>
                  <a:schemeClr val="dk1"/>
                </a:solidFill>
                <a:latin typeface="Batang"/>
                <a:ea typeface="Batang"/>
                <a:cs typeface="Batang"/>
                <a:sym typeface="Batang"/>
              </a:rPr>
              <a:t> has been produced.  </a:t>
            </a:r>
            <a:endParaRPr/>
          </a:p>
        </p:txBody>
      </p:sp>
      <p:sp>
        <p:nvSpPr>
          <p:cNvPr id="239" name="Google Shape;239;p8"/>
          <p:cNvSpPr txBox="1"/>
          <p:nvPr/>
        </p:nvSpPr>
        <p:spPr>
          <a:xfrm>
            <a:off x="1981200" y="460375"/>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Mechanical Advantage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cartoon character with a white background&#10;&#10;Description automatically generated" id="245" name="Google Shape;245;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6" name="Google Shape;246;p9"/>
          <p:cNvSpPr/>
          <p:nvPr/>
        </p:nvSpPr>
        <p:spPr>
          <a:xfrm>
            <a:off x="308352" y="1066632"/>
            <a:ext cx="8368288" cy="4872849"/>
          </a:xfrm>
          <a:prstGeom prst="wedgeRoundRectCallout">
            <a:avLst>
              <a:gd fmla="val 65196" name="adj1"/>
              <a:gd fmla="val -3589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9"/>
          <p:cNvSpPr txBox="1"/>
          <p:nvPr/>
        </p:nvSpPr>
        <p:spPr>
          <a:xfrm>
            <a:off x="308352" y="235635"/>
            <a:ext cx="892122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Calculating Mechanical Advantage</a:t>
            </a:r>
            <a:endParaRPr/>
          </a:p>
        </p:txBody>
      </p:sp>
      <p:pic>
        <p:nvPicPr>
          <p:cNvPr id="248" name="Google Shape;248;p9"/>
          <p:cNvPicPr preferRelativeResize="0"/>
          <p:nvPr/>
        </p:nvPicPr>
        <p:blipFill rotWithShape="1">
          <a:blip r:embed="rId4">
            <a:alphaModFix/>
          </a:blip>
          <a:srcRect b="0" l="0" r="0" t="0"/>
          <a:stretch/>
        </p:blipFill>
        <p:spPr>
          <a:xfrm>
            <a:off x="6378876" y="3534516"/>
            <a:ext cx="1847248" cy="1731414"/>
          </a:xfrm>
          <a:prstGeom prst="rect">
            <a:avLst/>
          </a:prstGeom>
          <a:noFill/>
          <a:ln>
            <a:noFill/>
          </a:ln>
        </p:spPr>
      </p:pic>
      <p:sp>
        <p:nvSpPr>
          <p:cNvPr id="249" name="Google Shape;249;p9"/>
          <p:cNvSpPr/>
          <p:nvPr/>
        </p:nvSpPr>
        <p:spPr>
          <a:xfrm rot="-5400000">
            <a:off x="6018128" y="4098349"/>
            <a:ext cx="479230" cy="450478"/>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9"/>
          <p:cNvSpPr/>
          <p:nvPr/>
        </p:nvSpPr>
        <p:spPr>
          <a:xfrm rot="5400000">
            <a:off x="6972733" y="4576301"/>
            <a:ext cx="479230" cy="180303"/>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9"/>
          <p:cNvSpPr txBox="1"/>
          <p:nvPr/>
        </p:nvSpPr>
        <p:spPr>
          <a:xfrm>
            <a:off x="6350950" y="5185837"/>
            <a:ext cx="2640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force= 40 newtons</a:t>
            </a:r>
            <a:endParaRPr sz="1800">
              <a:solidFill>
                <a:schemeClr val="dk1"/>
              </a:solidFill>
              <a:latin typeface="Calibri"/>
              <a:ea typeface="Calibri"/>
              <a:cs typeface="Calibri"/>
              <a:sym typeface="Calibri"/>
            </a:endParaRPr>
          </a:p>
        </p:txBody>
      </p:sp>
      <p:sp>
        <p:nvSpPr>
          <p:cNvPr id="252" name="Google Shape;252;p9"/>
          <p:cNvSpPr txBox="1"/>
          <p:nvPr/>
        </p:nvSpPr>
        <p:spPr>
          <a:xfrm>
            <a:off x="4712222" y="3672267"/>
            <a:ext cx="27626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force= 400 newtons</a:t>
            </a:r>
            <a:endParaRPr sz="1800">
              <a:solidFill>
                <a:schemeClr val="dk1"/>
              </a:solidFill>
              <a:latin typeface="Calibri"/>
              <a:ea typeface="Calibri"/>
              <a:cs typeface="Calibri"/>
              <a:sym typeface="Calibri"/>
            </a:endParaRPr>
          </a:p>
        </p:txBody>
      </p:sp>
      <p:sp>
        <p:nvSpPr>
          <p:cNvPr id="253" name="Google Shape;253;p9"/>
          <p:cNvSpPr/>
          <p:nvPr/>
        </p:nvSpPr>
        <p:spPr>
          <a:xfrm>
            <a:off x="-97347" y="1550414"/>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FF0000"/>
                </a:solidFill>
                <a:latin typeface="Impact"/>
                <a:ea typeface="Impact"/>
                <a:cs typeface="Impact"/>
                <a:sym typeface="Impact"/>
              </a:rPr>
              <a:t>Mechanical Advantage </a:t>
            </a:r>
            <a:r>
              <a:rPr lang="en-US" sz="4000">
                <a:solidFill>
                  <a:schemeClr val="dk1"/>
                </a:solidFill>
                <a:latin typeface="Impact"/>
                <a:ea typeface="Impact"/>
                <a:cs typeface="Impact"/>
                <a:sym typeface="Impact"/>
              </a:rPr>
              <a:t>=</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output force</a:t>
            </a:r>
            <a:endParaRPr sz="4000">
              <a:solidFill>
                <a:srgbClr val="7030A0"/>
              </a:solidFill>
              <a:latin typeface="Impact"/>
              <a:ea typeface="Impact"/>
              <a:cs typeface="Impact"/>
              <a:sym typeface="Impact"/>
            </a:endParaRPr>
          </a:p>
        </p:txBody>
      </p:sp>
      <p:cxnSp>
        <p:nvCxnSpPr>
          <p:cNvPr id="254" name="Google Shape;254;p9"/>
          <p:cNvCxnSpPr/>
          <p:nvPr/>
        </p:nvCxnSpPr>
        <p:spPr>
          <a:xfrm>
            <a:off x="5913980" y="2258300"/>
            <a:ext cx="2504404" cy="0"/>
          </a:xfrm>
          <a:prstGeom prst="straightConnector1">
            <a:avLst/>
          </a:prstGeom>
          <a:noFill/>
          <a:ln cap="flat" cmpd="sng" w="9525">
            <a:solidFill>
              <a:schemeClr val="dk1"/>
            </a:solidFill>
            <a:prstDash val="solid"/>
            <a:miter lim="800000"/>
            <a:headEnd len="sm" w="sm" type="none"/>
            <a:tailEnd len="sm" w="sm" type="none"/>
          </a:ln>
        </p:spPr>
      </p:cxnSp>
      <p:sp>
        <p:nvSpPr>
          <p:cNvPr id="255" name="Google Shape;255;p9"/>
          <p:cNvSpPr txBox="1"/>
          <p:nvPr/>
        </p:nvSpPr>
        <p:spPr>
          <a:xfrm>
            <a:off x="5908976" y="2247442"/>
            <a:ext cx="25094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C000"/>
                </a:solidFill>
                <a:latin typeface="Impact"/>
                <a:ea typeface="Impact"/>
                <a:cs typeface="Impact"/>
                <a:sym typeface="Impact"/>
              </a:rPr>
              <a:t>Input force</a:t>
            </a:r>
            <a:endParaRPr/>
          </a:p>
        </p:txBody>
      </p:sp>
      <p:sp>
        <p:nvSpPr>
          <p:cNvPr id="256" name="Google Shape;256;p9"/>
          <p:cNvSpPr/>
          <p:nvPr/>
        </p:nvSpPr>
        <p:spPr>
          <a:xfrm>
            <a:off x="469426" y="2404014"/>
            <a:ext cx="4356574" cy="308392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400">
                <a:solidFill>
                  <a:schemeClr val="dk1"/>
                </a:solidFill>
                <a:latin typeface="Calibri"/>
                <a:ea typeface="Calibri"/>
                <a:cs typeface="Calibri"/>
                <a:sym typeface="Calibri"/>
              </a:rPr>
              <a:t>A machine’s mechanical advantage tells how many times the machine multiplies force. Using the equation above, you can find the mechanical advantage of the handcart to be 10.  Than means the handcart’s output force is </a:t>
            </a:r>
            <a:r>
              <a:rPr b="1" i="1" lang="en-US" sz="2400">
                <a:solidFill>
                  <a:schemeClr val="dk1"/>
                </a:solidFill>
                <a:latin typeface="Calibri"/>
                <a:ea typeface="Calibri"/>
                <a:cs typeface="Calibri"/>
                <a:sym typeface="Calibri"/>
              </a:rPr>
              <a:t>10 times greater </a:t>
            </a:r>
            <a:r>
              <a:rPr lang="en-US" sz="2400">
                <a:solidFill>
                  <a:schemeClr val="dk1"/>
                </a:solidFill>
                <a:latin typeface="Calibri"/>
                <a:ea typeface="Calibri"/>
                <a:cs typeface="Calibri"/>
                <a:sym typeface="Calibri"/>
              </a:rPr>
              <a:t>than the input force.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